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16" name="Slide Number Placeholder 15"/>
          <p:cNvSpPr>
            <a:spLocks noGrp="1"/>
          </p:cNvSpPr>
          <p:nvPr>
            <p:ph type="sldNum" sz="quarter" idx="11"/>
          </p:nvPr>
        </p:nvSpPr>
        <p:spPr/>
        <p:txBody>
          <a:bodyPr/>
          <a:lstStyle/>
          <a:p>
            <a:fld id="{D2E57653-3E58-4892-A7ED-712530ACC680}" type="slidenum">
              <a:rPr kumimoji="0" lang="en-US" smtClean="0"/>
              <a:pPr/>
              <a:t>‹#›</a:t>
            </a:fld>
            <a:endParaRPr kumimoji="0" lang="en-US"/>
          </a:p>
        </p:txBody>
      </p:sp>
      <p:sp>
        <p:nvSpPr>
          <p:cNvPr id="17" name="Footer Placeholder 16"/>
          <p:cNvSpPr>
            <a:spLocks noGrp="1"/>
          </p:cNvSpPr>
          <p:nvPr>
            <p:ph type="ftr" sz="quarter" idx="12"/>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15" name="Slide Number Placeholder 14"/>
          <p:cNvSpPr>
            <a:spLocks noGrp="1"/>
          </p:cNvSpPr>
          <p:nvPr>
            <p:ph type="sldNum" sz="quarter" idx="15"/>
          </p:nvPr>
        </p:nvSpPr>
        <p:spPr/>
        <p:txBody>
          <a:bodyPr/>
          <a:lstStyle>
            <a:lvl1pPr algn="ctr">
              <a:defRPr/>
            </a:lvl1pPr>
          </a:lstStyle>
          <a:p>
            <a:fld id="{D2E57653-3E58-4892-A7ED-712530ACC680}" type="slidenum">
              <a:rPr kumimoji="0" lang="en-US" smtClean="0"/>
              <a:pPr/>
              <a:t>‹#›</a:t>
            </a:fld>
            <a:endParaRPr kumimoji="0" lang="en-US"/>
          </a:p>
        </p:txBody>
      </p:sp>
      <p:sp>
        <p:nvSpPr>
          <p:cNvPr id="16" name="Footer Placeholder 15"/>
          <p:cNvSpPr>
            <a:spLocks noGrp="1"/>
          </p:cNvSpPr>
          <p:nvPr>
            <p:ph type="ftr" sz="quarter" idx="16"/>
          </p:nvPr>
        </p:nvSpPr>
        <p:spPr/>
        <p:txBody>
          <a:bodyPr/>
          <a:lstStyle/>
          <a:p>
            <a:endParaRPr kumimoji="0"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2E57653-3E58-4892-A7ED-712530ACC680}" type="slidenum">
              <a:rPr kumimoji="0" lang="en-US" smtClean="0"/>
              <a:pPr/>
              <a:t>‹#›</a:t>
            </a:fld>
            <a:endParaRPr kumimoji="0" lang="en-US"/>
          </a:p>
        </p:txBody>
      </p:sp>
      <p:sp>
        <p:nvSpPr>
          <p:cNvPr id="8" name="Footer Placeholder 7"/>
          <p:cNvSpPr>
            <a:spLocks noGrp="1"/>
          </p:cNvSpPr>
          <p:nvPr>
            <p:ph type="ftr" sz="quarter" idx="11"/>
          </p:nvPr>
        </p:nvSpPr>
        <p:spPr/>
        <p:txBody>
          <a:bodyPr/>
          <a:lstStyle/>
          <a:p>
            <a:endParaRPr kumimoji="0" lang="en-US"/>
          </a:p>
        </p:txBody>
      </p:sp>
      <p:sp>
        <p:nvSpPr>
          <p:cNvPr id="7" name="Date Placeholder 6"/>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a:t>‹#›</a:t>
            </a:fld>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9" name="Slide Number Placeholder 8"/>
          <p:cNvSpPr>
            <a:spLocks noGrp="1"/>
          </p:cNvSpPr>
          <p:nvPr>
            <p:ph type="sldNum" sz="quarter" idx="15"/>
          </p:nvPr>
        </p:nvSpPr>
        <p:spPr/>
        <p:txBody>
          <a:bodyPr/>
          <a:lstStyle/>
          <a:p>
            <a:fld id="{D2E57653-3E58-4892-A7ED-712530ACC680}" type="slidenum">
              <a:rPr kumimoji="0" lang="en-US" smtClean="0"/>
              <a:pPr/>
              <a:t>‹#›</a:t>
            </a:fld>
            <a:endParaRPr kumimoji="0" lang="en-US"/>
          </a:p>
        </p:txBody>
      </p:sp>
      <p:sp>
        <p:nvSpPr>
          <p:cNvPr id="10" name="Footer Placeholder 9"/>
          <p:cNvSpPr>
            <a:spLocks noGrp="1"/>
          </p:cNvSpPr>
          <p:nvPr>
            <p:ph type="ftr" sz="quarter" idx="16"/>
          </p:nvPr>
        </p:nvSpPr>
        <p:spPr/>
        <p:txBody>
          <a:bodyPr/>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Drag picture to placeholder or click icon to add</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3/26/2012</a:t>
            </a:fld>
            <a:endParaRPr lang="en-US"/>
          </a:p>
        </p:txBody>
      </p:sp>
      <p:sp>
        <p:nvSpPr>
          <p:cNvPr id="9" name="Slide Number Placeholder 8"/>
          <p:cNvSpPr>
            <a:spLocks noGrp="1"/>
          </p:cNvSpPr>
          <p:nvPr>
            <p:ph type="sldNum" sz="quarter" idx="11"/>
          </p:nvPr>
        </p:nvSpPr>
        <p:spPr/>
        <p:txBody>
          <a:bodyPr/>
          <a:lstStyle/>
          <a:p>
            <a:fld id="{D2E57653-3E58-4892-A7ED-712530ACC680}" type="slidenum">
              <a:rPr kumimoji="0" lang="en-US" smtClean="0"/>
              <a:pPr/>
              <a:t>‹#›</a:t>
            </a:fld>
            <a:endParaRPr kumimoji="0" lang="en-US"/>
          </a:p>
        </p:txBody>
      </p:sp>
      <p:sp>
        <p:nvSpPr>
          <p:cNvPr id="10" name="Footer Placeholder 9"/>
          <p:cNvSpPr>
            <a:spLocks noGrp="1"/>
          </p:cNvSpPr>
          <p:nvPr>
            <p:ph type="ftr" sz="quarter" idx="12"/>
          </p:nvPr>
        </p:nvSpPr>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eaLnBrk="1" latinLnBrk="0" hangingPunct="1"/>
            <a:fld id="{B41ABA4E-CD72-497B-97AA-7213B3980F60}" type="datetimeFigureOut">
              <a:rPr lang="en-US" smtClean="0"/>
              <a:pPr eaLnBrk="1" latinLnBrk="0" hangingPunct="1"/>
              <a:t>3/26/2012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a:t>‹#›</a:t>
            </a:fld>
            <a:endParaRPr kumimoji="0"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surf-forecast.com/breaks/Pavones" TargetMode="External"/><Relationship Id="rId2" Type="http://schemas.openxmlformats.org/officeDocument/2006/relationships/hyperlink" Target="http://costa-rica-guide.com/travel/index.php?option=com_content&amp;task=view&amp;id=498&amp;Itemid=702" TargetMode="External"/><Relationship Id="rId1" Type="http://schemas.openxmlformats.org/officeDocument/2006/relationships/slideLayout" Target="../slideLayouts/slideLayout2.xml"/><Relationship Id="rId5" Type="http://schemas.openxmlformats.org/officeDocument/2006/relationships/hyperlink" Target="http://www.govisitcostarica.com/region/city.asp?cID=294" TargetMode="External"/><Relationship Id="rId4" Type="http://schemas.openxmlformats.org/officeDocument/2006/relationships/hyperlink" Target="http://www.surfline.com/surf-report/pavones-costa-rica_5796/trave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2191679"/>
            <a:ext cx="8305800" cy="1143000"/>
          </a:xfrm>
        </p:spPr>
        <p:txBody>
          <a:bodyPr/>
          <a:lstStyle/>
          <a:p>
            <a:pPr algn="l"/>
            <a:r>
              <a:rPr lang="en-US" dirty="0" smtClean="0"/>
              <a:t>               </a:t>
            </a:r>
          </a:p>
          <a:p>
            <a:pPr algn="l"/>
            <a:endParaRPr lang="en-US" dirty="0"/>
          </a:p>
          <a:p>
            <a:pPr algn="l"/>
            <a:r>
              <a:rPr lang="en-US" dirty="0" smtClean="0"/>
              <a:t>                COSTA RICA</a:t>
            </a:r>
          </a:p>
          <a:p>
            <a:pPr algn="l"/>
            <a:endParaRPr lang="en-US" dirty="0" smtClean="0">
              <a:latin typeface="Apple Chancery"/>
              <a:cs typeface="Apple Chancery"/>
            </a:endParaRPr>
          </a:p>
          <a:p>
            <a:pPr algn="l"/>
            <a:r>
              <a:rPr lang="en-US" dirty="0" smtClean="0">
                <a:latin typeface="Apple Chancery"/>
                <a:cs typeface="Apple Chancery"/>
              </a:rPr>
              <a:t>          </a:t>
            </a:r>
            <a:r>
              <a:rPr lang="en-US" dirty="0" err="1" smtClean="0">
                <a:latin typeface="Apple Chancery"/>
                <a:cs typeface="Apple Chancery"/>
              </a:rPr>
              <a:t>Pura</a:t>
            </a:r>
            <a:r>
              <a:rPr lang="en-US" dirty="0" smtClean="0">
                <a:latin typeface="Apple Chancery"/>
                <a:cs typeface="Apple Chancery"/>
              </a:rPr>
              <a:t> Vida</a:t>
            </a:r>
          </a:p>
          <a:p>
            <a:pPr algn="l"/>
            <a:endParaRPr lang="en-US" dirty="0">
              <a:latin typeface="Apple Chancery"/>
              <a:cs typeface="Apple Chancery"/>
            </a:endParaRPr>
          </a:p>
          <a:p>
            <a:pPr algn="l"/>
            <a:r>
              <a:rPr lang="en-US" dirty="0" smtClean="0">
                <a:cs typeface="Apple Chancery"/>
              </a:rPr>
              <a:t>Dan Fischer</a:t>
            </a:r>
          </a:p>
        </p:txBody>
      </p:sp>
      <p:sp>
        <p:nvSpPr>
          <p:cNvPr id="3" name="Title 2"/>
          <p:cNvSpPr>
            <a:spLocks noGrp="1"/>
          </p:cNvSpPr>
          <p:nvPr>
            <p:ph type="ctrTitle"/>
          </p:nvPr>
        </p:nvSpPr>
        <p:spPr>
          <a:xfrm>
            <a:off x="457200" y="508000"/>
            <a:ext cx="8305800" cy="938432"/>
          </a:xfrm>
        </p:spPr>
        <p:txBody>
          <a:bodyPr/>
          <a:lstStyle/>
          <a:p>
            <a:r>
              <a:rPr lang="en-US" dirty="0" smtClean="0"/>
              <a:t>SURFING PAVONES</a:t>
            </a:r>
            <a:endParaRPr lang="en-US" dirty="0"/>
          </a:p>
        </p:txBody>
      </p:sp>
      <p:pic>
        <p:nvPicPr>
          <p:cNvPr id="5" name="Picture 4" descr="sd-mata-pavones2-4-1-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192026" y="2701731"/>
            <a:ext cx="4132824" cy="2726396"/>
          </a:xfrm>
          <a:prstGeom prst="rect">
            <a:avLst/>
          </a:prstGeom>
        </p:spPr>
      </p:pic>
    </p:spTree>
    <p:extLst>
      <p:ext uri="{BB962C8B-B14F-4D97-AF65-F5344CB8AC3E}">
        <p14:creationId xmlns:p14="http://schemas.microsoft.com/office/powerpoint/2010/main" val="2194345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loc_CR_South_cam004.png"/>
          <p:cNvPicPr>
            <a:picLocks noGrp="1" noChangeAspect="1"/>
          </p:cNvPicPr>
          <p:nvPr>
            <p:ph idx="1"/>
          </p:nvPr>
        </p:nvPicPr>
        <p:blipFill>
          <a:blip r:embed="rId2" cstate="print">
            <a:extLst>
              <a:ext uri="{28A0092B-C50C-407E-A947-70E740481C1C}">
                <a14:useLocalDpi xmlns:a14="http://schemas.microsoft.com/office/drawing/2010/main" val="0"/>
              </a:ext>
            </a:extLst>
          </a:blip>
          <a:srcRect t="2381" b="2381"/>
          <a:stretch>
            <a:fillRect/>
          </a:stretch>
        </p:blipFill>
        <p:spPr>
          <a:xfrm>
            <a:off x="739775" y="1682750"/>
            <a:ext cx="7486650" cy="4159250"/>
          </a:xfrm>
        </p:spPr>
      </p:pic>
      <p:sp>
        <p:nvSpPr>
          <p:cNvPr id="3" name="Title 2"/>
          <p:cNvSpPr>
            <a:spLocks noGrp="1"/>
          </p:cNvSpPr>
          <p:nvPr>
            <p:ph type="title"/>
          </p:nvPr>
        </p:nvSpPr>
        <p:spPr/>
        <p:txBody>
          <a:bodyPr/>
          <a:lstStyle/>
          <a:p>
            <a:r>
              <a:rPr lang="en-US" dirty="0" smtClean="0"/>
              <a:t>Swell Model…</a:t>
            </a:r>
            <a:endParaRPr lang="en-US" dirty="0"/>
          </a:p>
        </p:txBody>
      </p:sp>
    </p:spTree>
    <p:extLst>
      <p:ext uri="{BB962C8B-B14F-4D97-AF65-F5344CB8AC3E}">
        <p14:creationId xmlns:p14="http://schemas.microsoft.com/office/powerpoint/2010/main" val="1445402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Airline prices are significantly lower during the months of December and January.</a:t>
            </a:r>
          </a:p>
          <a:p>
            <a:r>
              <a:rPr lang="en-US" dirty="0" smtClean="0"/>
              <a:t>Continental Airline Runs flights to San Jose from Newark about twice a day during these months.</a:t>
            </a:r>
          </a:p>
          <a:p>
            <a:r>
              <a:rPr lang="en-US" dirty="0" smtClean="0"/>
              <a:t>Example –     </a:t>
            </a:r>
          </a:p>
          <a:p>
            <a:pPr marL="0" indent="0">
              <a:buNone/>
            </a:pPr>
            <a:r>
              <a:rPr lang="en-US" dirty="0" smtClean="0"/>
              <a:t>-Departing - </a:t>
            </a:r>
            <a:r>
              <a:rPr lang="es-ES_tradnl" b="1" dirty="0"/>
              <a:t>7:25 </a:t>
            </a:r>
            <a:r>
              <a:rPr lang="es-ES_tradnl" b="1" dirty="0" smtClean="0"/>
              <a:t>a.m. </a:t>
            </a:r>
            <a:r>
              <a:rPr lang="es-ES_tradnl" b="1" dirty="0" err="1" smtClean="0"/>
              <a:t>Sat</a:t>
            </a:r>
            <a:r>
              <a:rPr lang="es-ES_tradnl" b="1" dirty="0"/>
              <a:t>., </a:t>
            </a:r>
            <a:r>
              <a:rPr lang="es-ES_tradnl" b="1" dirty="0" err="1"/>
              <a:t>Dec</a:t>
            </a:r>
            <a:r>
              <a:rPr lang="es-ES_tradnl" b="1" dirty="0"/>
              <a:t>. 1, </a:t>
            </a:r>
            <a:r>
              <a:rPr lang="es-ES_tradnl" b="1" dirty="0" smtClean="0"/>
              <a:t>2012</a:t>
            </a:r>
            <a:r>
              <a:rPr lang="es-ES_tradnl" dirty="0"/>
              <a:t> </a:t>
            </a:r>
            <a:r>
              <a:rPr lang="es-ES_tradnl" dirty="0" smtClean="0"/>
              <a:t>New </a:t>
            </a:r>
            <a:r>
              <a:rPr lang="es-ES_tradnl" dirty="0"/>
              <a:t>York/Newark, NJ (EWR </a:t>
            </a:r>
            <a:r>
              <a:rPr lang="es-ES_tradnl" dirty="0" smtClean="0"/>
              <a:t>– </a:t>
            </a:r>
            <a:r>
              <a:rPr lang="es-ES_tradnl" dirty="0" err="1"/>
              <a:t>Liberty</a:t>
            </a:r>
            <a:r>
              <a:rPr lang="es-ES_tradnl" dirty="0" smtClean="0"/>
              <a:t>)				    -</a:t>
            </a:r>
            <a:r>
              <a:rPr lang="es-ES_tradnl" dirty="0" err="1" smtClean="0"/>
              <a:t>Arrive</a:t>
            </a:r>
            <a:r>
              <a:rPr lang="es-ES_tradnl" dirty="0" smtClean="0"/>
              <a:t> - </a:t>
            </a:r>
            <a:r>
              <a:rPr lang="es-ES_tradnl" b="1" dirty="0"/>
              <a:t>11:50 </a:t>
            </a:r>
            <a:r>
              <a:rPr lang="es-ES_tradnl" b="1" dirty="0" smtClean="0"/>
              <a:t>a.m. </a:t>
            </a:r>
            <a:r>
              <a:rPr lang="es-ES_tradnl" b="1" dirty="0" err="1" smtClean="0"/>
              <a:t>Sat</a:t>
            </a:r>
            <a:r>
              <a:rPr lang="es-ES_tradnl" b="1" dirty="0"/>
              <a:t>., </a:t>
            </a:r>
            <a:r>
              <a:rPr lang="es-ES_tradnl" b="1" dirty="0" err="1"/>
              <a:t>Dec</a:t>
            </a:r>
            <a:r>
              <a:rPr lang="es-ES_tradnl" b="1" dirty="0"/>
              <a:t>. 1, </a:t>
            </a:r>
            <a:r>
              <a:rPr lang="es-ES_tradnl" b="1" dirty="0" smtClean="0"/>
              <a:t>2012</a:t>
            </a:r>
            <a:r>
              <a:rPr lang="es-ES_tradnl" dirty="0"/>
              <a:t> </a:t>
            </a:r>
            <a:r>
              <a:rPr lang="es-ES_tradnl" dirty="0" smtClean="0"/>
              <a:t>San </a:t>
            </a:r>
            <a:r>
              <a:rPr lang="es-ES_tradnl" dirty="0" err="1"/>
              <a:t>Jose</a:t>
            </a:r>
            <a:r>
              <a:rPr lang="es-ES_tradnl" dirty="0"/>
              <a:t>, Costa Rica (SJO</a:t>
            </a:r>
            <a:r>
              <a:rPr lang="es-ES_tradnl" dirty="0" smtClean="0"/>
              <a:t>)</a:t>
            </a:r>
            <a:endParaRPr lang="es-ES_tradnl" dirty="0"/>
          </a:p>
          <a:p>
            <a:pPr marL="0" indent="0">
              <a:buNone/>
            </a:pPr>
            <a:r>
              <a:rPr lang="es-ES_tradnl" dirty="0"/>
              <a:t> </a:t>
            </a:r>
            <a:r>
              <a:rPr lang="es-ES_tradnl" dirty="0" smtClean="0"/>
              <a:t>Total </a:t>
            </a:r>
            <a:r>
              <a:rPr lang="es-ES_tradnl" dirty="0" err="1" smtClean="0"/>
              <a:t>Travel</a:t>
            </a:r>
            <a:r>
              <a:rPr lang="es-ES_tradnl" dirty="0" smtClean="0"/>
              <a:t> Time - 5hrs 25mins    </a:t>
            </a:r>
            <a:r>
              <a:rPr lang="es-ES_tradnl" dirty="0" err="1" smtClean="0"/>
              <a:t>Cost</a:t>
            </a:r>
            <a:r>
              <a:rPr lang="es-ES_tradnl" dirty="0" smtClean="0"/>
              <a:t> – $608</a:t>
            </a:r>
            <a:endParaRPr lang="es-ES_tradnl" dirty="0"/>
          </a:p>
          <a:p>
            <a:endParaRPr lang="es-ES_tradnl" dirty="0"/>
          </a:p>
          <a:p>
            <a:endParaRPr lang="en-US" dirty="0" smtClean="0"/>
          </a:p>
        </p:txBody>
      </p:sp>
      <p:sp>
        <p:nvSpPr>
          <p:cNvPr id="3" name="Title 2"/>
          <p:cNvSpPr>
            <a:spLocks noGrp="1"/>
          </p:cNvSpPr>
          <p:nvPr>
            <p:ph type="title"/>
          </p:nvPr>
        </p:nvSpPr>
        <p:spPr/>
        <p:txBody>
          <a:bodyPr/>
          <a:lstStyle/>
          <a:p>
            <a:r>
              <a:rPr lang="en-US" dirty="0" smtClean="0"/>
              <a:t>Traveling During Winter Break</a:t>
            </a:r>
            <a:endParaRPr lang="en-US" dirty="0"/>
          </a:p>
        </p:txBody>
      </p:sp>
    </p:spTree>
    <p:extLst>
      <p:ext uri="{BB962C8B-B14F-4D97-AF65-F5344CB8AC3E}">
        <p14:creationId xmlns:p14="http://schemas.microsoft.com/office/powerpoint/2010/main" val="2374113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From San Jose you have two options to get to </a:t>
            </a:r>
            <a:r>
              <a:rPr lang="en-US" dirty="0" err="1" smtClean="0"/>
              <a:t>Pavones</a:t>
            </a:r>
            <a:endParaRPr lang="en-US" dirty="0" smtClean="0"/>
          </a:p>
          <a:p>
            <a:pPr marL="0" indent="0">
              <a:buNone/>
            </a:pPr>
            <a:r>
              <a:rPr lang="en-US" dirty="0" smtClean="0"/>
              <a:t>	 By Bus – From San Jose to </a:t>
            </a:r>
            <a:r>
              <a:rPr lang="en-US" dirty="0" err="1" smtClean="0"/>
              <a:t>Golfita</a:t>
            </a:r>
            <a:r>
              <a:rPr lang="en-US" dirty="0" smtClean="0"/>
              <a:t>, just north of </a:t>
            </a:r>
            <a:r>
              <a:rPr lang="en-US" dirty="0" err="1"/>
              <a:t>P</a:t>
            </a:r>
            <a:r>
              <a:rPr lang="en-US" dirty="0" err="1" smtClean="0"/>
              <a:t>avones</a:t>
            </a:r>
            <a:r>
              <a:rPr lang="en-US" dirty="0" smtClean="0"/>
              <a:t>, the bus ride is about 7 hours. From </a:t>
            </a:r>
            <a:r>
              <a:rPr lang="en-US" dirty="0" err="1" smtClean="0"/>
              <a:t>Golfita</a:t>
            </a:r>
            <a:r>
              <a:rPr lang="en-US" dirty="0" smtClean="0"/>
              <a:t> you can take a 4x4 taxi to </a:t>
            </a:r>
            <a:r>
              <a:rPr lang="en-US" dirty="0" err="1" smtClean="0"/>
              <a:t>Pavones</a:t>
            </a:r>
            <a:r>
              <a:rPr lang="en-US" dirty="0" smtClean="0"/>
              <a:t> in about another 2 hours. The cost is cheap, about 5800 </a:t>
            </a:r>
            <a:r>
              <a:rPr lang="en-US" dirty="0" err="1" smtClean="0"/>
              <a:t>colones</a:t>
            </a:r>
            <a:r>
              <a:rPr lang="en-US" dirty="0" smtClean="0"/>
              <a:t> or about $11 for the bus and another 5$ for the taxi.</a:t>
            </a:r>
          </a:p>
          <a:p>
            <a:pPr marL="0" indent="0">
              <a:buNone/>
            </a:pPr>
            <a:r>
              <a:rPr lang="en-US" dirty="0" smtClean="0"/>
              <a:t>	By Plane – For about 75 dollars you can take a small plane form San Jose to </a:t>
            </a:r>
            <a:r>
              <a:rPr lang="en-US" dirty="0" err="1" smtClean="0"/>
              <a:t>Golfita</a:t>
            </a:r>
            <a:r>
              <a:rPr lang="en-US" dirty="0" smtClean="0"/>
              <a:t> and then get a 4x4 taxi, a bit more expensive but definitely worth it.</a:t>
            </a:r>
            <a:endParaRPr lang="en-US" dirty="0"/>
          </a:p>
          <a:p>
            <a:pPr marL="0" indent="0">
              <a:buNone/>
            </a:pPr>
            <a:r>
              <a:rPr lang="en-US" dirty="0"/>
              <a:t> </a:t>
            </a:r>
            <a:r>
              <a:rPr lang="en-US" dirty="0" smtClean="0"/>
              <a:t>  *Also keep in mind Continental Airlines charges $200 for a board bag EACH WAY, regardless of how many boards are in the bag.</a:t>
            </a:r>
            <a:endParaRPr lang="en-US" dirty="0"/>
          </a:p>
        </p:txBody>
      </p:sp>
      <p:sp>
        <p:nvSpPr>
          <p:cNvPr id="3" name="Title 2"/>
          <p:cNvSpPr>
            <a:spLocks noGrp="1"/>
          </p:cNvSpPr>
          <p:nvPr>
            <p:ph type="title"/>
          </p:nvPr>
        </p:nvSpPr>
        <p:spPr/>
        <p:txBody>
          <a:bodyPr/>
          <a:lstStyle/>
          <a:p>
            <a:r>
              <a:rPr lang="en-US" dirty="0" smtClean="0"/>
              <a:t>Travel continued…</a:t>
            </a:r>
            <a:endParaRPr lang="en-US" dirty="0"/>
          </a:p>
        </p:txBody>
      </p:sp>
    </p:spTree>
    <p:extLst>
      <p:ext uri="{BB962C8B-B14F-4D97-AF65-F5344CB8AC3E}">
        <p14:creationId xmlns:p14="http://schemas.microsoft.com/office/powerpoint/2010/main" val="1339111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2400" dirty="0" smtClean="0"/>
              <a:t>Costa Rica experiences dominant offshore winds in the winter </a:t>
            </a:r>
          </a:p>
          <a:p>
            <a:pPr marL="0" indent="0">
              <a:buNone/>
            </a:pPr>
            <a:r>
              <a:rPr lang="en-US" sz="2400" dirty="0" smtClean="0"/>
              <a:t>with smaller swell. In the swell season (April – October) the </a:t>
            </a:r>
          </a:p>
          <a:p>
            <a:pPr marL="0" indent="0">
              <a:buNone/>
            </a:pPr>
            <a:r>
              <a:rPr lang="en-US" sz="2400" dirty="0" smtClean="0"/>
              <a:t>winds vary with offshore winds</a:t>
            </a:r>
          </a:p>
          <a:p>
            <a:pPr marL="0" indent="0">
              <a:buNone/>
            </a:pPr>
            <a:r>
              <a:rPr lang="en-US" sz="2400" dirty="0" smtClean="0"/>
              <a:t>usually early in the mornings.</a:t>
            </a:r>
          </a:p>
          <a:p>
            <a:r>
              <a:rPr lang="en-US" sz="2400" dirty="0" smtClean="0"/>
              <a:t>Offshore wind at </a:t>
            </a:r>
            <a:r>
              <a:rPr lang="en-US" sz="2400" dirty="0" err="1" smtClean="0"/>
              <a:t>Pavones</a:t>
            </a:r>
            <a:r>
              <a:rPr lang="en-US" sz="2400" dirty="0" smtClean="0"/>
              <a:t> are from</a:t>
            </a:r>
          </a:p>
          <a:p>
            <a:pPr marL="0" indent="0">
              <a:buNone/>
            </a:pPr>
            <a:r>
              <a:rPr lang="en-US" sz="2400" dirty="0" smtClean="0"/>
              <a:t> the North or the North East, directly</a:t>
            </a:r>
          </a:p>
          <a:p>
            <a:pPr marL="0" indent="0">
              <a:buNone/>
            </a:pPr>
            <a:r>
              <a:rPr lang="en-US" sz="2400" dirty="0" smtClean="0"/>
              <a:t> opposite the south south west swells </a:t>
            </a:r>
          </a:p>
          <a:p>
            <a:pPr marL="0" indent="0">
              <a:buNone/>
            </a:pPr>
            <a:r>
              <a:rPr lang="en-US" sz="2400" dirty="0" smtClean="0"/>
              <a:t>that come through</a:t>
            </a:r>
          </a:p>
          <a:p>
            <a:r>
              <a:rPr lang="en-US" sz="2400" dirty="0" smtClean="0"/>
              <a:t>As most surfing beaches experience </a:t>
            </a:r>
          </a:p>
          <a:p>
            <a:pPr marL="0" indent="0">
              <a:buNone/>
            </a:pPr>
            <a:r>
              <a:rPr lang="en-US" sz="2400" dirty="0" smtClean="0"/>
              <a:t>afternoon onshore sea breezes, so does </a:t>
            </a:r>
          </a:p>
          <a:p>
            <a:pPr marL="0" indent="0">
              <a:buNone/>
            </a:pPr>
            <a:r>
              <a:rPr lang="en-US" sz="2400" dirty="0" err="1" smtClean="0"/>
              <a:t>Pavones</a:t>
            </a:r>
            <a:r>
              <a:rPr lang="en-US" sz="2400" dirty="0" smtClean="0"/>
              <a:t>, so its best to get it early</a:t>
            </a:r>
          </a:p>
          <a:p>
            <a:pPr marL="0" indent="0">
              <a:buNone/>
            </a:pPr>
            <a:r>
              <a:rPr lang="en-US" sz="2400" dirty="0" smtClean="0"/>
              <a:t> in the morning.</a:t>
            </a:r>
            <a:endParaRPr lang="en-US" sz="2400" dirty="0"/>
          </a:p>
        </p:txBody>
      </p:sp>
      <p:sp>
        <p:nvSpPr>
          <p:cNvPr id="3" name="Title 2"/>
          <p:cNvSpPr>
            <a:spLocks noGrp="1"/>
          </p:cNvSpPr>
          <p:nvPr>
            <p:ph type="title"/>
          </p:nvPr>
        </p:nvSpPr>
        <p:spPr/>
        <p:txBody>
          <a:bodyPr/>
          <a:lstStyle/>
          <a:p>
            <a:r>
              <a:rPr lang="en-US" dirty="0" smtClean="0"/>
              <a:t>Wind…</a:t>
            </a:r>
            <a:endParaRPr lang="en-US" dirty="0"/>
          </a:p>
        </p:txBody>
      </p:sp>
      <p:pic>
        <p:nvPicPr>
          <p:cNvPr id="4" name="Picture 3" descr="Pavones.wind.statistics.year.gif"/>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81625" y="2327846"/>
            <a:ext cx="2955924" cy="4244404"/>
          </a:xfrm>
          <a:prstGeom prst="rect">
            <a:avLst/>
          </a:prstGeom>
        </p:spPr>
      </p:pic>
    </p:spTree>
    <p:extLst>
      <p:ext uri="{BB962C8B-B14F-4D97-AF65-F5344CB8AC3E}">
        <p14:creationId xmlns:p14="http://schemas.microsoft.com/office/powerpoint/2010/main" val="3860374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Generally, any tide works good at </a:t>
            </a:r>
            <a:r>
              <a:rPr lang="en-US" dirty="0" err="1" smtClean="0"/>
              <a:t>Pavones</a:t>
            </a:r>
            <a:r>
              <a:rPr lang="en-US" dirty="0" smtClean="0"/>
              <a:t> due to its reef like structure.</a:t>
            </a:r>
          </a:p>
          <a:p>
            <a:r>
              <a:rPr lang="en-US" dirty="0" smtClean="0"/>
              <a:t>The Tide effects the take off spot, moving it up and down the beach, but does not alter the length of the wave, or the quality. </a:t>
            </a:r>
            <a:endParaRPr lang="en-US" dirty="0"/>
          </a:p>
        </p:txBody>
      </p:sp>
      <p:sp>
        <p:nvSpPr>
          <p:cNvPr id="3" name="Title 2"/>
          <p:cNvSpPr>
            <a:spLocks noGrp="1"/>
          </p:cNvSpPr>
          <p:nvPr>
            <p:ph type="title"/>
          </p:nvPr>
        </p:nvSpPr>
        <p:spPr/>
        <p:txBody>
          <a:bodyPr/>
          <a:lstStyle/>
          <a:p>
            <a:r>
              <a:rPr lang="en-US" dirty="0" smtClean="0"/>
              <a:t>Tides…</a:t>
            </a:r>
            <a:endParaRPr lang="en-US" dirty="0"/>
          </a:p>
        </p:txBody>
      </p:sp>
    </p:spTree>
    <p:extLst>
      <p:ext uri="{BB962C8B-B14F-4D97-AF65-F5344CB8AC3E}">
        <p14:creationId xmlns:p14="http://schemas.microsoft.com/office/powerpoint/2010/main" val="2664814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Any board will give u a quality ride at </a:t>
            </a:r>
            <a:r>
              <a:rPr lang="en-US" dirty="0" err="1" smtClean="0"/>
              <a:t>Pavones</a:t>
            </a:r>
            <a:r>
              <a:rPr lang="en-US" dirty="0" smtClean="0"/>
              <a:t>. If you’re the long board type, go for it. You can easily fit a big board in this open wave, and still be able to make sections and do turns.</a:t>
            </a:r>
          </a:p>
          <a:p>
            <a:r>
              <a:rPr lang="en-US" dirty="0" smtClean="0"/>
              <a:t>If you want the full effect however, a shorter more maneuverable board is ideal, offering you more versatility and things like deep barrels and hard top turns.</a:t>
            </a:r>
            <a:endParaRPr lang="en-US" dirty="0"/>
          </a:p>
        </p:txBody>
      </p:sp>
      <p:sp>
        <p:nvSpPr>
          <p:cNvPr id="3" name="Title 2"/>
          <p:cNvSpPr>
            <a:spLocks noGrp="1"/>
          </p:cNvSpPr>
          <p:nvPr>
            <p:ph type="title"/>
          </p:nvPr>
        </p:nvSpPr>
        <p:spPr/>
        <p:txBody>
          <a:bodyPr/>
          <a:lstStyle/>
          <a:p>
            <a:r>
              <a:rPr lang="en-US" dirty="0" smtClean="0"/>
              <a:t>Boards…</a:t>
            </a:r>
            <a:endParaRPr lang="en-US" dirty="0"/>
          </a:p>
        </p:txBody>
      </p:sp>
    </p:spTree>
    <p:extLst>
      <p:ext uri="{BB962C8B-B14F-4D97-AF65-F5344CB8AC3E}">
        <p14:creationId xmlns:p14="http://schemas.microsoft.com/office/powerpoint/2010/main" val="29749111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1. Crowd - On a good day at </a:t>
            </a:r>
            <a:r>
              <a:rPr lang="en-US" dirty="0" err="1" smtClean="0"/>
              <a:t>Pavones</a:t>
            </a:r>
            <a:r>
              <a:rPr lang="en-US" dirty="0" smtClean="0"/>
              <a:t>, you can count up to 200 heads in the water. If your not </a:t>
            </a:r>
            <a:r>
              <a:rPr lang="en-US" dirty="0" err="1" smtClean="0"/>
              <a:t>comftorable</a:t>
            </a:r>
            <a:r>
              <a:rPr lang="en-US" dirty="0" smtClean="0"/>
              <a:t> with crowd, this can make it not only frustrating but dangerous.</a:t>
            </a:r>
          </a:p>
          <a:p>
            <a:r>
              <a:rPr lang="en-US" dirty="0" smtClean="0"/>
              <a:t>2. Sharks – Although rare, some species of sharks like to hang out around the river mouth and feed. Attacks are rare, but have happened before.</a:t>
            </a:r>
          </a:p>
          <a:p>
            <a:r>
              <a:rPr lang="en-US" dirty="0" smtClean="0"/>
              <a:t>3. Water Quality – During the rainy season, a significant amount of rainfall can wash pollution down the river and into the surf area. Although the water can get dark, it usually isn't polluted. However some diseases and parasites have been found it the runoff before.</a:t>
            </a:r>
            <a:endParaRPr lang="en-US" dirty="0"/>
          </a:p>
        </p:txBody>
      </p:sp>
      <p:sp>
        <p:nvSpPr>
          <p:cNvPr id="3" name="Title 2"/>
          <p:cNvSpPr>
            <a:spLocks noGrp="1"/>
          </p:cNvSpPr>
          <p:nvPr>
            <p:ph type="title"/>
          </p:nvPr>
        </p:nvSpPr>
        <p:spPr/>
        <p:txBody>
          <a:bodyPr/>
          <a:lstStyle/>
          <a:p>
            <a:r>
              <a:rPr lang="en-US" dirty="0" smtClean="0"/>
              <a:t>Dangers…</a:t>
            </a:r>
            <a:endParaRPr lang="en-US" dirty="0"/>
          </a:p>
        </p:txBody>
      </p:sp>
    </p:spTree>
    <p:extLst>
      <p:ext uri="{BB962C8B-B14F-4D97-AF65-F5344CB8AC3E}">
        <p14:creationId xmlns:p14="http://schemas.microsoft.com/office/powerpoint/2010/main" val="41333426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vones Real Estate Ocean Vu3b.jpg"/>
          <p:cNvPicPr>
            <a:picLocks noGrp="1" noChangeAspect="1"/>
          </p:cNvPicPr>
          <p:nvPr>
            <p:ph idx="1"/>
          </p:nvPr>
        </p:nvPicPr>
        <p:blipFill>
          <a:blip r:embed="rId2" cstate="print">
            <a:extLst>
              <a:ext uri="{28A0092B-C50C-407E-A947-70E740481C1C}">
                <a14:useLocalDpi xmlns:a14="http://schemas.microsoft.com/office/drawing/2010/main" val="0"/>
              </a:ext>
            </a:extLst>
          </a:blip>
          <a:srcRect t="8415" b="8415"/>
          <a:stretch>
            <a:fillRect/>
          </a:stretch>
        </p:blipFill>
        <p:spPr>
          <a:xfrm>
            <a:off x="457200" y="1524000"/>
            <a:ext cx="8229600" cy="4572000"/>
          </a:xfrm>
        </p:spPr>
      </p:pic>
      <p:sp>
        <p:nvSpPr>
          <p:cNvPr id="3" name="Title 2"/>
          <p:cNvSpPr>
            <a:spLocks noGrp="1"/>
          </p:cNvSpPr>
          <p:nvPr>
            <p:ph type="title"/>
          </p:nvPr>
        </p:nvSpPr>
        <p:spPr/>
        <p:txBody>
          <a:bodyPr/>
          <a:lstStyle/>
          <a:p>
            <a:r>
              <a:rPr lang="en-US" dirty="0" smtClean="0"/>
              <a:t>Pictures</a:t>
            </a:r>
            <a:endParaRPr lang="en-US" dirty="0"/>
          </a:p>
        </p:txBody>
      </p:sp>
    </p:spTree>
    <p:extLst>
      <p:ext uri="{BB962C8B-B14F-4D97-AF65-F5344CB8AC3E}">
        <p14:creationId xmlns:p14="http://schemas.microsoft.com/office/powerpoint/2010/main" val="32731206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vones.jpg"/>
          <p:cNvPicPr>
            <a:picLocks noGrp="1" noChangeAspect="1"/>
          </p:cNvPicPr>
          <p:nvPr>
            <p:ph idx="1"/>
          </p:nvPr>
        </p:nvPicPr>
        <p:blipFill>
          <a:blip r:embed="rId2" cstate="print">
            <a:extLst>
              <a:ext uri="{28A0092B-C50C-407E-A947-70E740481C1C}">
                <a14:useLocalDpi xmlns:a14="http://schemas.microsoft.com/office/drawing/2010/main" val="0"/>
              </a:ext>
            </a:extLst>
          </a:blip>
          <a:srcRect t="2174" b="2174"/>
          <a:stretch>
            <a:fillRect/>
          </a:stretch>
        </p:blipFill>
        <p:spPr>
          <a:xfrm>
            <a:off x="457200" y="1206500"/>
            <a:ext cx="8229600" cy="4572000"/>
          </a:xfrm>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9417051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urfingPavones.jpg"/>
          <p:cNvPicPr>
            <a:picLocks noGrp="1" noChangeAspect="1"/>
          </p:cNvPicPr>
          <p:nvPr>
            <p:ph idx="1"/>
          </p:nvPr>
        </p:nvPicPr>
        <p:blipFill>
          <a:blip r:embed="rId2" cstate="print">
            <a:extLst>
              <a:ext uri="{28A0092B-C50C-407E-A947-70E740481C1C}">
                <a14:useLocalDpi xmlns:a14="http://schemas.microsoft.com/office/drawing/2010/main" val="0"/>
              </a:ext>
            </a:extLst>
          </a:blip>
          <a:srcRect t="8609" b="8609"/>
          <a:stretch>
            <a:fillRect/>
          </a:stretch>
        </p:blipFill>
        <p:spPr>
          <a:xfrm>
            <a:off x="457200" y="1190625"/>
            <a:ext cx="8229600" cy="4572000"/>
          </a:xfrm>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599983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vones_map.jpg"/>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64881" t="-6996" r="-14098" b="-11523"/>
          <a:stretch/>
        </p:blipFill>
        <p:spPr>
          <a:xfrm>
            <a:off x="711200" y="1371600"/>
            <a:ext cx="8229600" cy="4572000"/>
          </a:xfrm>
        </p:spPr>
      </p:pic>
      <p:sp>
        <p:nvSpPr>
          <p:cNvPr id="3" name="Title 2"/>
          <p:cNvSpPr>
            <a:spLocks noGrp="1"/>
          </p:cNvSpPr>
          <p:nvPr>
            <p:ph type="title"/>
          </p:nvPr>
        </p:nvSpPr>
        <p:spPr/>
        <p:txBody>
          <a:bodyPr/>
          <a:lstStyle/>
          <a:p>
            <a:r>
              <a:rPr lang="en-US" dirty="0" smtClean="0"/>
              <a:t>Map/Location…</a:t>
            </a:r>
            <a:endParaRPr lang="en-US" dirty="0"/>
          </a:p>
        </p:txBody>
      </p:sp>
      <p:sp>
        <p:nvSpPr>
          <p:cNvPr id="5" name="TextBox 4"/>
          <p:cNvSpPr txBox="1"/>
          <p:nvPr/>
        </p:nvSpPr>
        <p:spPr>
          <a:xfrm>
            <a:off x="1016000" y="1762125"/>
            <a:ext cx="4095750" cy="2985433"/>
          </a:xfrm>
          <a:prstGeom prst="rect">
            <a:avLst/>
          </a:prstGeom>
          <a:noFill/>
        </p:spPr>
        <p:txBody>
          <a:bodyPr wrap="square" rtlCol="0">
            <a:spAutoFit/>
          </a:bodyPr>
          <a:lstStyle/>
          <a:p>
            <a:r>
              <a:rPr lang="en-US" dirty="0" smtClean="0"/>
              <a:t>- </a:t>
            </a:r>
            <a:r>
              <a:rPr lang="en-US" sz="2000" dirty="0" err="1" smtClean="0"/>
              <a:t>Pavones</a:t>
            </a:r>
            <a:r>
              <a:rPr lang="en-US" sz="2000" dirty="0" smtClean="0"/>
              <a:t> is located on the extreme southern Pacific coast of Costa Rica (Central America) right above the Panamanian border.</a:t>
            </a:r>
          </a:p>
          <a:p>
            <a:endParaRPr lang="en-US" dirty="0"/>
          </a:p>
          <a:p>
            <a:pPr marL="285750" indent="-285750">
              <a:buFontTx/>
              <a:buChar char="-"/>
            </a:pPr>
            <a:r>
              <a:rPr lang="en-US" dirty="0" smtClean="0"/>
              <a:t>Located just on the inside of southern half of the The Gulf of </a:t>
            </a:r>
            <a:r>
              <a:rPr lang="en-US" dirty="0" err="1" smtClean="0"/>
              <a:t>Dulce</a:t>
            </a:r>
            <a:endParaRPr lang="en-US" dirty="0" smtClean="0"/>
          </a:p>
          <a:p>
            <a:pPr marL="285750" indent="-285750">
              <a:buFontTx/>
              <a:buChar char="-"/>
            </a:pPr>
            <a:r>
              <a:rPr lang="en-US" dirty="0" err="1" smtClean="0"/>
              <a:t>Pavones</a:t>
            </a:r>
            <a:r>
              <a:rPr lang="en-US" dirty="0" smtClean="0"/>
              <a:t> is 400km from Costa Rica’s capital and largest airport San Jose.</a:t>
            </a:r>
            <a:endParaRPr lang="en-US" dirty="0"/>
          </a:p>
        </p:txBody>
      </p:sp>
    </p:spTree>
    <p:extLst>
      <p:ext uri="{BB962C8B-B14F-4D97-AF65-F5344CB8AC3E}">
        <p14:creationId xmlns:p14="http://schemas.microsoft.com/office/powerpoint/2010/main" val="2587920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u="sng" dirty="0">
                <a:hlinkClick r:id="rId2"/>
              </a:rPr>
              <a:t>http://costa-rica-guide.com/travel/index.php?option=com_content&amp;task=view&amp;id=498&amp;Itemid=702</a:t>
            </a:r>
            <a:endParaRPr lang="en-US" dirty="0"/>
          </a:p>
          <a:p>
            <a:r>
              <a:rPr lang="en-US" dirty="0"/>
              <a:t> </a:t>
            </a:r>
          </a:p>
          <a:p>
            <a:r>
              <a:rPr lang="en-US" u="sng" dirty="0">
                <a:hlinkClick r:id="rId3"/>
              </a:rPr>
              <a:t>http://www.surf-forecast.com/breaks/Pavones</a:t>
            </a:r>
            <a:endParaRPr lang="en-US" dirty="0"/>
          </a:p>
          <a:p>
            <a:r>
              <a:rPr lang="en-US" dirty="0"/>
              <a:t> </a:t>
            </a:r>
          </a:p>
          <a:p>
            <a:r>
              <a:rPr lang="en-US" u="sng" dirty="0">
                <a:hlinkClick r:id="rId4"/>
              </a:rPr>
              <a:t>http://www.surfline.com/surf-report/pavones-costa-rica_5796/travel/</a:t>
            </a:r>
            <a:endParaRPr lang="en-US" dirty="0"/>
          </a:p>
          <a:p>
            <a:r>
              <a:rPr lang="en-US" dirty="0"/>
              <a:t> </a:t>
            </a:r>
          </a:p>
          <a:p>
            <a:r>
              <a:rPr lang="en-US" u="sng" dirty="0">
                <a:hlinkClick r:id="rId5"/>
              </a:rPr>
              <a:t>http://www.govisitcostarica.com/region/city.asp?cID=294</a:t>
            </a:r>
            <a:endParaRPr lang="en-US" dirty="0"/>
          </a:p>
        </p:txBody>
      </p:sp>
      <p:sp>
        <p:nvSpPr>
          <p:cNvPr id="3" name="Title 2"/>
          <p:cNvSpPr>
            <a:spLocks noGrp="1"/>
          </p:cNvSpPr>
          <p:nvPr>
            <p:ph type="title"/>
          </p:nvPr>
        </p:nvSpPr>
        <p:spPr/>
        <p:txBody>
          <a:bodyPr/>
          <a:lstStyle/>
          <a:p>
            <a:r>
              <a:rPr lang="en-US" dirty="0" smtClean="0"/>
              <a:t>Sources…</a:t>
            </a:r>
            <a:endParaRPr lang="en-US" dirty="0"/>
          </a:p>
        </p:txBody>
      </p:sp>
    </p:spTree>
    <p:extLst>
      <p:ext uri="{BB962C8B-B14F-4D97-AF65-F5344CB8AC3E}">
        <p14:creationId xmlns:p14="http://schemas.microsoft.com/office/powerpoint/2010/main" val="1835315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Costa Rica’s seasons consist of Wet and Dry. Also referred to as High (dry) and Low (wet) from a tourist standpoint.</a:t>
            </a:r>
          </a:p>
          <a:p>
            <a:r>
              <a:rPr lang="en-US" sz="2400" dirty="0" smtClean="0"/>
              <a:t>Wet season ranges from June to December, and Dry from </a:t>
            </a:r>
            <a:r>
              <a:rPr lang="en-US" sz="2400" dirty="0"/>
              <a:t>D</a:t>
            </a:r>
            <a:r>
              <a:rPr lang="en-US" sz="2400" dirty="0" smtClean="0"/>
              <a:t>ecember back to June.</a:t>
            </a:r>
          </a:p>
          <a:p>
            <a:r>
              <a:rPr lang="en-US" sz="2400" dirty="0" smtClean="0"/>
              <a:t>Waves are typical good all year round however waves height vary as well as conditions. </a:t>
            </a:r>
            <a:endParaRPr lang="en-US" sz="2400" dirty="0"/>
          </a:p>
          <a:p>
            <a:r>
              <a:rPr lang="en-US" sz="2400" dirty="0" smtClean="0"/>
              <a:t>Major well season lasts from April to October but cleaner conditions can be found from December to April</a:t>
            </a:r>
            <a:endParaRPr lang="en-US" sz="2400" dirty="0"/>
          </a:p>
        </p:txBody>
      </p:sp>
      <p:sp>
        <p:nvSpPr>
          <p:cNvPr id="3" name="Title 2"/>
          <p:cNvSpPr>
            <a:spLocks noGrp="1"/>
          </p:cNvSpPr>
          <p:nvPr>
            <p:ph type="title"/>
          </p:nvPr>
        </p:nvSpPr>
        <p:spPr/>
        <p:txBody>
          <a:bodyPr/>
          <a:lstStyle/>
          <a:p>
            <a:r>
              <a:rPr lang="en-US" dirty="0" smtClean="0"/>
              <a:t>Seasons…</a:t>
            </a:r>
            <a:endParaRPr lang="en-US" dirty="0"/>
          </a:p>
        </p:txBody>
      </p:sp>
    </p:spTree>
    <p:extLst>
      <p:ext uri="{BB962C8B-B14F-4D97-AF65-F5344CB8AC3E}">
        <p14:creationId xmlns:p14="http://schemas.microsoft.com/office/powerpoint/2010/main" val="11618999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Water temps in Costa Rice vary very little season to season with an average yearly variation of about 7 degrees</a:t>
            </a:r>
          </a:p>
          <a:p>
            <a:r>
              <a:rPr lang="en-US" dirty="0" smtClean="0"/>
              <a:t>Water temps range from 77 degrees to 84 degrees on the southern coast, so wetsuits definitely wont be necessary</a:t>
            </a:r>
            <a:endParaRPr lang="en-US" dirty="0"/>
          </a:p>
        </p:txBody>
      </p:sp>
      <p:sp>
        <p:nvSpPr>
          <p:cNvPr id="3" name="Title 2"/>
          <p:cNvSpPr>
            <a:spLocks noGrp="1"/>
          </p:cNvSpPr>
          <p:nvPr>
            <p:ph type="title"/>
          </p:nvPr>
        </p:nvSpPr>
        <p:spPr/>
        <p:txBody>
          <a:bodyPr>
            <a:normAutofit/>
          </a:bodyPr>
          <a:lstStyle/>
          <a:p>
            <a:r>
              <a:rPr lang="en-US" dirty="0" smtClean="0"/>
              <a:t>Water Temps…</a:t>
            </a:r>
            <a:endParaRPr lang="en-US" dirty="0"/>
          </a:p>
        </p:txBody>
      </p:sp>
    </p:spTree>
    <p:extLst>
      <p:ext uri="{BB962C8B-B14F-4D97-AF65-F5344CB8AC3E}">
        <p14:creationId xmlns:p14="http://schemas.microsoft.com/office/powerpoint/2010/main" val="2003148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err="1" smtClean="0"/>
              <a:t>Pavones</a:t>
            </a:r>
            <a:r>
              <a:rPr lang="en-US" sz="2000" dirty="0" smtClean="0"/>
              <a:t> works best on a south west or south/south west swell, due to its location on the inside of the Gulf</a:t>
            </a:r>
          </a:p>
          <a:p>
            <a:r>
              <a:rPr lang="en-US" sz="2000" dirty="0" smtClean="0"/>
              <a:t>Any swell From the west or From the north will be blocked by the Peninsula de </a:t>
            </a:r>
            <a:r>
              <a:rPr lang="en-US" sz="2000" dirty="0" err="1" smtClean="0"/>
              <a:t>Osa</a:t>
            </a:r>
            <a:r>
              <a:rPr lang="en-US" sz="2000" dirty="0" smtClean="0"/>
              <a:t>, shown of the map. </a:t>
            </a:r>
            <a:endParaRPr lang="en-US" sz="2000" dirty="0"/>
          </a:p>
        </p:txBody>
      </p:sp>
      <p:sp>
        <p:nvSpPr>
          <p:cNvPr id="3" name="Title 2"/>
          <p:cNvSpPr>
            <a:spLocks noGrp="1"/>
          </p:cNvSpPr>
          <p:nvPr>
            <p:ph type="title"/>
          </p:nvPr>
        </p:nvSpPr>
        <p:spPr/>
        <p:txBody>
          <a:bodyPr/>
          <a:lstStyle/>
          <a:p>
            <a:r>
              <a:rPr lang="en-US" dirty="0" smtClean="0"/>
              <a:t>Swell Direction…</a:t>
            </a:r>
            <a:endParaRPr lang="en-US" dirty="0"/>
          </a:p>
        </p:txBody>
      </p:sp>
      <p:pic>
        <p:nvPicPr>
          <p:cNvPr id="4" name="Picture 3" descr="surfMapPavones.jpg"/>
          <p:cNvPicPr>
            <a:picLocks noChangeAspect="1"/>
          </p:cNvPicPr>
          <p:nvPr/>
        </p:nvPicPr>
        <p:blipFill rotWithShape="1">
          <a:blip r:embed="rId2" cstate="email">
            <a:extLst>
              <a:ext uri="{28A0092B-C50C-407E-A947-70E740481C1C}">
                <a14:useLocalDpi xmlns:a14="http://schemas.microsoft.com/office/drawing/2010/main" val="0"/>
              </a:ext>
            </a:extLst>
          </a:blip>
          <a:srcRect b="10495"/>
          <a:stretch/>
        </p:blipFill>
        <p:spPr>
          <a:xfrm>
            <a:off x="1905000" y="3119160"/>
            <a:ext cx="5302250" cy="3090672"/>
          </a:xfrm>
          <a:prstGeom prst="rect">
            <a:avLst/>
          </a:prstGeom>
        </p:spPr>
      </p:pic>
    </p:spTree>
    <p:extLst>
      <p:ext uri="{BB962C8B-B14F-4D97-AF65-F5344CB8AC3E}">
        <p14:creationId xmlns:p14="http://schemas.microsoft.com/office/powerpoint/2010/main" val="190626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vones.surf.statistics.year.gif"/>
          <p:cNvPicPr>
            <a:picLocks noGrp="1" noChangeAspect="1"/>
          </p:cNvPicPr>
          <p:nvPr>
            <p:ph idx="1"/>
          </p:nvPr>
        </p:nvPicPr>
        <p:blipFill>
          <a:blip r:embed="rId2" cstate="email">
            <a:extLst>
              <a:ext uri="{28A0092B-C50C-407E-A947-70E740481C1C}">
                <a14:useLocalDpi xmlns:a14="http://schemas.microsoft.com/office/drawing/2010/main" val="0"/>
              </a:ext>
            </a:extLst>
          </a:blip>
          <a:srcRect l="-79231" r="-79231"/>
          <a:stretch>
            <a:fillRect/>
          </a:stretch>
        </p:blipFill>
        <p:spPr>
          <a:xfrm>
            <a:off x="2238375" y="1371600"/>
            <a:ext cx="9115425" cy="5064125"/>
          </a:xfrm>
        </p:spPr>
      </p:pic>
      <p:sp>
        <p:nvSpPr>
          <p:cNvPr id="3" name="Title 2"/>
          <p:cNvSpPr>
            <a:spLocks noGrp="1"/>
          </p:cNvSpPr>
          <p:nvPr>
            <p:ph type="title"/>
          </p:nvPr>
        </p:nvSpPr>
        <p:spPr/>
        <p:txBody>
          <a:bodyPr/>
          <a:lstStyle/>
          <a:p>
            <a:r>
              <a:rPr lang="en-US" dirty="0" smtClean="0"/>
              <a:t>Swell Period &amp;Direction…</a:t>
            </a:r>
            <a:endParaRPr lang="en-US" dirty="0"/>
          </a:p>
        </p:txBody>
      </p:sp>
      <p:sp>
        <p:nvSpPr>
          <p:cNvPr id="5" name="TextBox 4"/>
          <p:cNvSpPr txBox="1"/>
          <p:nvPr/>
        </p:nvSpPr>
        <p:spPr>
          <a:xfrm>
            <a:off x="730250" y="1698625"/>
            <a:ext cx="4381500" cy="4801315"/>
          </a:xfrm>
          <a:prstGeom prst="rect">
            <a:avLst/>
          </a:prstGeom>
          <a:noFill/>
        </p:spPr>
        <p:txBody>
          <a:bodyPr wrap="square" rtlCol="0">
            <a:spAutoFit/>
          </a:bodyPr>
          <a:lstStyle/>
          <a:p>
            <a:r>
              <a:rPr lang="en-US" dirty="0" smtClean="0"/>
              <a:t>Due to it’s inside location, </a:t>
            </a:r>
            <a:r>
              <a:rPr lang="en-US" dirty="0" err="1" smtClean="0"/>
              <a:t>Pavones</a:t>
            </a:r>
            <a:r>
              <a:rPr lang="en-US" dirty="0" smtClean="0"/>
              <a:t> is referred to as extremely </a:t>
            </a:r>
            <a:r>
              <a:rPr lang="en-US" dirty="0" err="1" smtClean="0"/>
              <a:t>fickled</a:t>
            </a:r>
            <a:r>
              <a:rPr lang="en-US" dirty="0" smtClean="0"/>
              <a:t>. In other words it only gets good sometimes, and can often be flat with no waves.</a:t>
            </a:r>
          </a:p>
          <a:p>
            <a:endParaRPr lang="en-US" dirty="0"/>
          </a:p>
          <a:p>
            <a:r>
              <a:rPr lang="en-US" dirty="0" smtClean="0"/>
              <a:t>The best swell for </a:t>
            </a:r>
            <a:r>
              <a:rPr lang="en-US" dirty="0" err="1" smtClean="0"/>
              <a:t>Pavones</a:t>
            </a:r>
            <a:r>
              <a:rPr lang="en-US" dirty="0" smtClean="0"/>
              <a:t> is at least a 6ft to 10ft south west swells, but the majority of the time the swell is in the 4-6 foot range, as shown from the table. These 4-6 foot or smaller south west swells are often not enough to push through to the inside of the gulf where </a:t>
            </a:r>
            <a:r>
              <a:rPr lang="en-US" dirty="0" err="1"/>
              <a:t>P</a:t>
            </a:r>
            <a:r>
              <a:rPr lang="en-US" dirty="0" err="1" smtClean="0"/>
              <a:t>avones</a:t>
            </a:r>
            <a:r>
              <a:rPr lang="en-US" dirty="0" smtClean="0"/>
              <a:t> is located.</a:t>
            </a:r>
          </a:p>
          <a:p>
            <a:endParaRPr lang="en-US" dirty="0"/>
          </a:p>
          <a:p>
            <a:r>
              <a:rPr lang="en-US" dirty="0" smtClean="0"/>
              <a:t> The most common swell periods are around 16 second long period ground swells. Typically Costa Rica experiences long period ground swells all year round.</a:t>
            </a:r>
            <a:endParaRPr lang="en-US" dirty="0"/>
          </a:p>
        </p:txBody>
      </p:sp>
    </p:spTree>
    <p:extLst>
      <p:ext uri="{BB962C8B-B14F-4D97-AF65-F5344CB8AC3E}">
        <p14:creationId xmlns:p14="http://schemas.microsoft.com/office/powerpoint/2010/main" val="2169653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Pavones</a:t>
            </a:r>
            <a:r>
              <a:rPr lang="en-US" dirty="0" smtClean="0"/>
              <a:t> is referred to as one of the longest left point breaks in the Americas. The area where the waves breaks is almost a mile long, and on a perfect day, you can easily ride the wave this far.</a:t>
            </a:r>
          </a:p>
          <a:p>
            <a:r>
              <a:rPr lang="en-US" dirty="0" smtClean="0"/>
              <a:t>On any normal given day you can ride the waves about 300-500 meters (</a:t>
            </a:r>
            <a:r>
              <a:rPr lang="en-US" dirty="0" err="1" smtClean="0"/>
              <a:t>Apx</a:t>
            </a:r>
            <a:r>
              <a:rPr lang="en-US" dirty="0" smtClean="0"/>
              <a:t> ¼ mile)</a:t>
            </a:r>
          </a:p>
          <a:p>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Length...</a:t>
            </a:r>
            <a:endParaRPr lang="en-US" dirty="0"/>
          </a:p>
        </p:txBody>
      </p:sp>
      <p:pic>
        <p:nvPicPr>
          <p:cNvPr id="4" name="Picture 3" descr="pavones_costa_rica.jpg"/>
          <p:cNvPicPr>
            <a:picLocks noChangeAspect="1"/>
          </p:cNvPicPr>
          <p:nvPr/>
        </p:nvPicPr>
        <p:blipFill rotWithShape="1">
          <a:blip r:embed="rId2" cstate="email">
            <a:extLst>
              <a:ext uri="{28A0092B-C50C-407E-A947-70E740481C1C}">
                <a14:useLocalDpi xmlns:a14="http://schemas.microsoft.com/office/drawing/2010/main" val="0"/>
              </a:ext>
            </a:extLst>
          </a:blip>
          <a:srcRect t="45016" b="23535"/>
          <a:stretch/>
        </p:blipFill>
        <p:spPr>
          <a:xfrm>
            <a:off x="1698624" y="4365117"/>
            <a:ext cx="5699125" cy="1344168"/>
          </a:xfrm>
          <a:prstGeom prst="rect">
            <a:avLst/>
          </a:prstGeom>
        </p:spPr>
      </p:pic>
    </p:spTree>
    <p:extLst>
      <p:ext uri="{BB962C8B-B14F-4D97-AF65-F5344CB8AC3E}">
        <p14:creationId xmlns:p14="http://schemas.microsoft.com/office/powerpoint/2010/main" val="2205347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Pavones</a:t>
            </a:r>
            <a:r>
              <a:rPr lang="en-US" dirty="0" smtClean="0"/>
              <a:t> has sand and rocks on the bottom. The shoreline consists of cobble stone rocks which tapper off to all sand near the main break.</a:t>
            </a:r>
          </a:p>
          <a:p>
            <a:r>
              <a:rPr lang="en-US" dirty="0" err="1" smtClean="0"/>
              <a:t>Pavones</a:t>
            </a:r>
            <a:r>
              <a:rPr lang="en-US" dirty="0" smtClean="0"/>
              <a:t> acts like a reef break, changing very little in the way it breaks, however it is not, and the closet reef is miles away.</a:t>
            </a:r>
          </a:p>
          <a:p>
            <a:r>
              <a:rPr lang="en-US" dirty="0" smtClean="0"/>
              <a:t>The rocks along the shoreline help keep sand from moving around too much, making </a:t>
            </a:r>
            <a:r>
              <a:rPr lang="en-US" dirty="0" err="1"/>
              <a:t>P</a:t>
            </a:r>
            <a:r>
              <a:rPr lang="en-US" dirty="0" err="1" smtClean="0"/>
              <a:t>avones</a:t>
            </a:r>
            <a:r>
              <a:rPr lang="en-US" dirty="0" smtClean="0"/>
              <a:t> seem almost like a reef break</a:t>
            </a:r>
            <a:endParaRPr lang="en-US" dirty="0"/>
          </a:p>
        </p:txBody>
      </p:sp>
      <p:sp>
        <p:nvSpPr>
          <p:cNvPr id="3" name="Title 2"/>
          <p:cNvSpPr>
            <a:spLocks noGrp="1"/>
          </p:cNvSpPr>
          <p:nvPr>
            <p:ph type="title"/>
          </p:nvPr>
        </p:nvSpPr>
        <p:spPr/>
        <p:txBody>
          <a:bodyPr/>
          <a:lstStyle/>
          <a:p>
            <a:r>
              <a:rPr lang="en-US" dirty="0" smtClean="0"/>
              <a:t>What’s on the bottom?...</a:t>
            </a:r>
            <a:endParaRPr lang="en-US" dirty="0"/>
          </a:p>
        </p:txBody>
      </p:sp>
    </p:spTree>
    <p:extLst>
      <p:ext uri="{BB962C8B-B14F-4D97-AF65-F5344CB8AC3E}">
        <p14:creationId xmlns:p14="http://schemas.microsoft.com/office/powerpoint/2010/main" val="32071230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 commonly people travel to Costa </a:t>
            </a:r>
            <a:r>
              <a:rPr lang="en-US" dirty="0"/>
              <a:t>R</a:t>
            </a:r>
            <a:r>
              <a:rPr lang="en-US" dirty="0" smtClean="0"/>
              <a:t>ica in High season. The waves in High season, October-April (our winter months), are generally smaller but very clean with offshore winds lasting all day.</a:t>
            </a:r>
          </a:p>
          <a:p>
            <a:r>
              <a:rPr lang="en-US" dirty="0" smtClean="0"/>
              <a:t>If your looking for a bit more punch in wave power and wave height, April-October (our summer months) are typically the best swell season.</a:t>
            </a:r>
          </a:p>
          <a:p>
            <a:r>
              <a:rPr lang="en-US" dirty="0" smtClean="0"/>
              <a:t>However, most likely you will get good waves any time of the year</a:t>
            </a:r>
            <a:endParaRPr lang="en-US" dirty="0"/>
          </a:p>
        </p:txBody>
      </p:sp>
      <p:sp>
        <p:nvSpPr>
          <p:cNvPr id="3" name="Title 2"/>
          <p:cNvSpPr>
            <a:spLocks noGrp="1"/>
          </p:cNvSpPr>
          <p:nvPr>
            <p:ph type="title"/>
          </p:nvPr>
        </p:nvSpPr>
        <p:spPr/>
        <p:txBody>
          <a:bodyPr>
            <a:normAutofit/>
          </a:bodyPr>
          <a:lstStyle/>
          <a:p>
            <a:r>
              <a:rPr lang="en-US" dirty="0" smtClean="0"/>
              <a:t>When to travel…</a:t>
            </a:r>
            <a:endParaRPr lang="en-US" dirty="0"/>
          </a:p>
        </p:txBody>
      </p:sp>
    </p:spTree>
    <p:extLst>
      <p:ext uri="{BB962C8B-B14F-4D97-AF65-F5344CB8AC3E}">
        <p14:creationId xmlns:p14="http://schemas.microsoft.com/office/powerpoint/2010/main" val="28232469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163</TotalTime>
  <Words>1004</Words>
  <Application>Microsoft Office PowerPoint</Application>
  <PresentationFormat>On-screen Show (4:3)</PresentationFormat>
  <Paragraphs>85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Paper</vt:lpstr>
      <vt:lpstr>SURFING PAVONES</vt:lpstr>
      <vt:lpstr>Map/Location…</vt:lpstr>
      <vt:lpstr>Seasons…</vt:lpstr>
      <vt:lpstr>Water Temps…</vt:lpstr>
      <vt:lpstr>Swell Direction…</vt:lpstr>
      <vt:lpstr>Swell Period &amp;Direction…</vt:lpstr>
      <vt:lpstr>Length...</vt:lpstr>
      <vt:lpstr>What’s on the bottom?...</vt:lpstr>
      <vt:lpstr>When to travel…</vt:lpstr>
      <vt:lpstr>Swell Model…</vt:lpstr>
      <vt:lpstr>Traveling During Winter Break</vt:lpstr>
      <vt:lpstr>Travel continued…</vt:lpstr>
      <vt:lpstr>Wind…</vt:lpstr>
      <vt:lpstr>Tides…</vt:lpstr>
      <vt:lpstr>Boards…</vt:lpstr>
      <vt:lpstr>Dangers…</vt:lpstr>
      <vt:lpstr>Pictures</vt:lpstr>
      <vt:lpstr>PowerPoint Presentation</vt:lpstr>
      <vt:lpstr>PowerPoint Presentation</vt:lpstr>
      <vt:lpstr>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SURFING PAVONES</dc:title>
  <dc:creator>Dan Fischer</dc:creator>
  <cp:lastModifiedBy>wernerd</cp:lastModifiedBy>
  <cp:revision>20</cp:revision>
  <dcterms:created xsi:type="dcterms:W3CDTF">2012-03-19T01:18:08Z</dcterms:created>
  <dcterms:modified xsi:type="dcterms:W3CDTF">2012-03-26T20:12:22Z</dcterms:modified>
</cp:coreProperties>
</file>